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8" r:id="rId7"/>
    <p:sldId id="266" r:id="rId8"/>
    <p:sldId id="264" r:id="rId9"/>
    <p:sldId id="263" r:id="rId10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00822-42CB-4161-BDA7-FCF2E94BE8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AF31AD-0CE7-4B4D-B32E-068946EC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12173-8D8E-4187-B393-A41DD33BC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AAB93-0C87-4935-96F4-6A332B00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27E1F-C038-40C4-9E21-765DA4E0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9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A07C4-4D7C-4C5A-9FBF-CCB124336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A50A3D-827B-49EF-A347-703C2CE637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E4C33-D637-4814-BEC7-4434B264A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CAC785-A8F1-415A-8D19-C30524C72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B0AF-F213-45C7-BE74-A594B879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76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4E237A-57F2-4D65-A832-41DD2E631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61204D-C2C0-4459-B8B9-99D0B9E2B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83844-8D4B-41DC-97AC-B8B7DA1B5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BC9B0-1104-468F-852C-F35FC372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DBC6B-5017-458B-B74B-55A214378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25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3CB73-663C-48C8-8FCE-4F1E47F5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FC12E8-5107-48B9-B388-B621FB6A2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A794E-5307-486A-B074-814BE1325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A04B1-5751-4349-B352-5B20D452C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4C80-BAF9-4C92-8A77-D55D7A974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03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98E04-CED9-4E76-BF3D-542B8D752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BE42D-3049-4138-B543-5D835A4B9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22A05-73D6-4F72-A9FA-26AE4B9B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172035-9D4D-4ED5-89BA-A390D1C02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3CB9E-2DC5-47FB-8B2B-7C149A58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21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1A2AD-A149-4568-9F41-F09996487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7CEDF-54F0-46E7-914A-44CD5E758C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F258D-1B65-4966-813E-32EEC3FE09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A03C1-08ED-47EB-82AD-45CFF2CC0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5CF1-B04F-487D-ABB0-E07F7E211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0BF1DF-4856-4616-ABF4-CE62C609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17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8263C-DF24-4035-9677-1BFA9054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715A6-02F2-475C-8753-C8AD03B3B0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068A00-DF14-4457-B7B6-5F7426C55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74119-52CC-4D1A-8A1A-45A30F77A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36EE01-A8DA-44A9-9A7F-88C09B2FA9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344FA-90A0-442C-A164-A4D464E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DA5145-645C-4B08-A047-551B3E3E2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B16D8-F5C4-452A-8B9C-769013B53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8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363D-644A-457E-9A85-528A3C92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37ACB0-A917-4F30-961B-3E095C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B5F237-26CF-48CE-9CB4-71D87195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87EF72-5F2A-475C-B447-BFFB5A467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6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0B16A9-AC2D-479A-A14D-B15BB5C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BB782-B8DC-468A-A492-B856C53F1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FDB07A-CD78-411F-8E72-F93AD7D18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41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5BAD-D2BE-4617-862E-42830D61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1867B-EAF9-4302-B47C-BBA8286085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2B6D06-9A5C-4A1F-BE7E-87169564AE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F49D2-0645-4CC2-878B-8EDF1F94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61EC8E-7499-4103-803B-63CE8078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3980-D8C9-4222-B93C-FCDBB1FA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6C8CE-3B68-4280-8EF1-A1E2E9B27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22412A-2EB8-4DD0-BB56-F6B2B97017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89CFBC-02F5-4DDA-B6DB-FA7DB6FC16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467A4-0193-46C2-8CA1-807854F14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E5A35-2F9B-4A6B-8D95-6156E2D39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35B87-49E4-4295-BB4E-6B8246CF8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38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D41DBA-4559-4D68-8E29-E4D4022E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D98458-F9B4-47BD-9AC2-668A81117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A2378-3E6D-43D7-B1D1-3F81954F28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1249-E38B-4FA2-81ED-EF9774B791D0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29624-1AA2-4DEE-BEE0-D9A2A79DA3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CA2CD-7CC5-45C6-8F63-DC36B12F1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9CBA3-4840-41C4-8D50-5FA352DF7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8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0A387-0E70-4AD0-88D1-3B467F9B8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OTWG 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EAAF41-305D-45B8-B064-1D9A8B4044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Training and Task Force Updates</a:t>
            </a:r>
          </a:p>
          <a:p>
            <a:r>
              <a:rPr lang="en-US" dirty="0"/>
              <a:t>Facilitator: Manuel Sanchez (Oncor)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95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Operations Training Working Group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128"/>
          </a:xfrm>
        </p:spPr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Manuel Sanchez </a:t>
            </a:r>
            <a:r>
              <a:rPr lang="en-US" dirty="0"/>
              <a:t>(Oncor)</a:t>
            </a:r>
          </a:p>
          <a:p>
            <a:r>
              <a:rPr lang="en-US" dirty="0"/>
              <a:t>Vice-Chair: </a:t>
            </a:r>
            <a:r>
              <a:rPr lang="en-US" b="1" dirty="0"/>
              <a:t>Mike Flores </a:t>
            </a:r>
            <a:r>
              <a:rPr lang="en-US" dirty="0"/>
              <a:t>(Oncor)</a:t>
            </a:r>
          </a:p>
          <a:p>
            <a:pPr marL="0" indent="0">
              <a:buNone/>
            </a:pPr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The Group nominated and voted a new Vice-Chair for OTWG completed on the January OTWG meeting</a:t>
            </a:r>
            <a:r>
              <a:rPr lang="en-US" sz="2600" kern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kern="1400" dirty="0">
                <a:cs typeface="Arial" panose="020B0604020202020204" pitchFamily="34" charset="0"/>
              </a:rPr>
              <a:t>Mike Flores from Oncor was selected as the new Vice-Chair for OTWG.</a:t>
            </a:r>
            <a:endParaRPr lang="en-US" sz="2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407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ERCOT Operator Certification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57128"/>
          </a:xfrm>
        </p:spPr>
        <p:txBody>
          <a:bodyPr>
            <a:normAutofit/>
          </a:bodyPr>
          <a:lstStyle/>
          <a:p>
            <a:r>
              <a:rPr lang="en-US" dirty="0"/>
              <a:t>Chair: </a:t>
            </a:r>
            <a:r>
              <a:rPr lang="en-US" b="1" dirty="0"/>
              <a:t>Steve Rainwater </a:t>
            </a:r>
            <a:r>
              <a:rPr lang="en-US" dirty="0"/>
              <a:t>from ERCOT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6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ERCOT continues to work with vendors to provide remote host or proctoring for the ERCOT System Operator Certification exam. 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2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One of the proctoring options allows the tester to log in to the test website, requiring live video to track the integrity of the test and tester location.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2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The goal is to provide flexibility to take the exam without having to be in person at ERCOT Training facilities at Taylor.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200" dirty="0">
                <a:effectLst/>
                <a:ea typeface="Arial" panose="020B0604020202020204" pitchFamily="34" charset="0"/>
                <a:cs typeface="Arial" panose="020B0604020202020204" pitchFamily="34" charset="0"/>
              </a:rPr>
              <a:t>No final decision is made at this time, but ERCOT is currently exploring available vendor options.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8358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5">
                    <a:lumMod val="50000"/>
                  </a:schemeClr>
                </a:solidFill>
              </a:rPr>
              <a:t>ERCOT Black Start Restoration Training Task Force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7E4445-2208-4DF6-811B-747C55FA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Chair: </a:t>
            </a:r>
            <a:r>
              <a:rPr lang="en-US" b="1" dirty="0"/>
              <a:t>Mark Spinner </a:t>
            </a:r>
            <a:r>
              <a:rPr lang="en-US" dirty="0"/>
              <a:t>from ERCOT</a:t>
            </a:r>
          </a:p>
          <a:p>
            <a:r>
              <a:rPr lang="en-US" dirty="0"/>
              <a:t>Vice-Chair:</a:t>
            </a:r>
            <a:r>
              <a:rPr lang="en-US" b="1" dirty="0"/>
              <a:t> Nate </a:t>
            </a:r>
            <a:r>
              <a:rPr lang="en-US" b="1" dirty="0" err="1"/>
              <a:t>Perio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>2026 Black Start Seminar details</a:t>
            </a:r>
          </a:p>
          <a:p>
            <a:pPr lvl="1"/>
            <a:r>
              <a:rPr lang="en-US" dirty="0"/>
              <a:t>Three days (Tuesday –all day, Wednesday – all day, Thursday – half day) starting March 24th – March 26th.</a:t>
            </a:r>
          </a:p>
          <a:p>
            <a:pPr lvl="1"/>
            <a:r>
              <a:rPr lang="en-US" dirty="0"/>
              <a:t>The seminar is planned to start at 0800 </a:t>
            </a:r>
            <a:r>
              <a:rPr lang="en-US" dirty="0" err="1"/>
              <a:t>hrs</a:t>
            </a:r>
            <a:r>
              <a:rPr lang="en-US" dirty="0"/>
              <a:t> each day with breakfast provided prior to start time. </a:t>
            </a:r>
          </a:p>
          <a:p>
            <a:pPr lvl="1"/>
            <a:r>
              <a:rPr lang="en-US" dirty="0"/>
              <a:t>Thursday session will end around noon, no lunch provided on that day.</a:t>
            </a:r>
          </a:p>
          <a:p>
            <a:pPr lvl="1"/>
            <a:r>
              <a:rPr lang="en-US" dirty="0"/>
              <a:t>There will be mini training sessions throughout the in-person seminar.</a:t>
            </a:r>
          </a:p>
          <a:p>
            <a:pPr lvl="1"/>
            <a:r>
              <a:rPr lang="en-US" dirty="0"/>
              <a:t>More details will be available closer to March.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9952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F929A-9C4C-4E63-90F5-6A3503945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Questions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287CB-662E-460D-9B55-047B7D3BF2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365125"/>
            <a:ext cx="4798967" cy="5998709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409353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5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7157e50-dfd0-4d95-ba22-a558b94dcf95">6ZWJJVXUU5RK-1360520385-12230</_dlc_DocId>
    <_dlc_DocIdUrl xmlns="67157e50-dfd0-4d95-ba22-a558b94dcf95">
      <Url>https://intranet.corp.oncor.com/sites/OTSTraining/_layouts/15/DocIdRedir.aspx?ID=6ZWJJVXUU5RK-1360520385-12230</Url>
      <Description>6ZWJJVXUU5RK-1360520385-12230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E38D1FB4660346A5512766940961DB" ma:contentTypeVersion="5" ma:contentTypeDescription="Create a new document." ma:contentTypeScope="" ma:versionID="d977738cda024ab594efd8a549379676">
  <xsd:schema xmlns:xsd="http://www.w3.org/2001/XMLSchema" xmlns:xs="http://www.w3.org/2001/XMLSchema" xmlns:p="http://schemas.microsoft.com/office/2006/metadata/properties" xmlns:ns2="67157e50-dfd0-4d95-ba22-a558b94dcf95" targetNamespace="http://schemas.microsoft.com/office/2006/metadata/properties" ma:root="true" ma:fieldsID="679b20cd92ec3553cae45d6f38c8e3f0" ns2:_="">
    <xsd:import namespace="67157e50-dfd0-4d95-ba22-a558b94dcf9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157e50-dfd0-4d95-ba22-a558b94dcf95" elementFormDefault="qualified">
    <xsd:import namespace="http://schemas.microsoft.com/office/2006/documentManagement/types"/>
    <xsd:import namespace="http://schemas.microsoft.com/office/infopath/2007/PartnerControls"/>
    <xsd:element name="_dlc_DocId" ma:index="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9AD5DB-6A10-4841-8149-B1FC525150E9}">
  <ds:schemaRefs>
    <ds:schemaRef ds:uri="http://www.w3.org/XML/1998/namespace"/>
    <ds:schemaRef ds:uri="http://purl.org/dc/elements/1.1/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33A8B62-0D15-4183-9AC1-69E724544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38CC02-6BD6-4AF4-94CF-FB6148BCF8FF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E828CF71-512A-474F-BD36-DCDEA972C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157e50-dfd0-4d95-ba22-a558b94dcf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266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OTWG Updates</vt:lpstr>
      <vt:lpstr>ERCOT Operations Training Working Group</vt:lpstr>
      <vt:lpstr>ERCOT Operator Certification Task Force</vt:lpstr>
      <vt:lpstr>ERCOT Black Start Restoration Training Task Force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OTWG Updates</dc:title>
  <dc:creator>Manuel Sanchez</dc:creator>
  <cp:lastModifiedBy>Sanchez, Manuel</cp:lastModifiedBy>
  <cp:revision>33</cp:revision>
  <dcterms:created xsi:type="dcterms:W3CDTF">2024-01-17T19:14:12Z</dcterms:created>
  <dcterms:modified xsi:type="dcterms:W3CDTF">2026-01-26T22:43:41Z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0x01010041E38D1FB4660346A5512766940961DB</vt:lpwstr>
  </property>
  <property fmtid="{D5CDD505-2E9C-101B-9397-08002B2CF9AE}" pid="3" name="_dlc_DocIdItemGuid">
    <vt:lpwstr>c84f4020-0514-45ca-8825-9fcbf30eb6a2</vt:lpwstr>
  </property>
  <property fmtid="{D5CDD505-2E9C-101B-9397-08002B2CF9AE}" pid="4" name="ArticulateGUID">
    <vt:lpwstr>3012A782-F98F-4A36-9D37-B976628A38C1</vt:lpwstr>
  </property>
  <property fmtid="{D5CDD505-2E9C-101B-9397-08002B2CF9AE}" pid="5" name="ArticulatePath">
    <vt:lpwstr>https://intranet.corp.oncor.com/sites/OTSTraining/Training Team/ERCOT_OTWG_Docs/2025/ROS_Updates/April_OTWG_Updates</vt:lpwstr>
  </property>
</Properties>
</file>